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62" autoAdjust="0"/>
    <p:restoredTop sz="75040" autoAdjust="0"/>
  </p:normalViewPr>
  <p:slideViewPr>
    <p:cSldViewPr snapToGrid="0">
      <p:cViewPr varScale="1">
        <p:scale>
          <a:sx n="78" d="100"/>
          <a:sy n="78" d="100"/>
        </p:scale>
        <p:origin x="-2288"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76" d="100"/>
        <a:sy n="76" d="100"/>
      </p:scale>
      <p:origin x="0" y="0"/>
    </p:cViewPr>
  </p:sorterViewPr>
  <p:notesViewPr>
    <p:cSldViewPr snapToGrid="0" snapToObjects="1">
      <p:cViewPr varScale="1">
        <p:scale>
          <a:sx n="79" d="100"/>
          <a:sy n="79" d="100"/>
        </p:scale>
        <p:origin x="-38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07/02/2014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a:t>
            </a:r>
            <a:r>
              <a:rPr lang="en-US" baseline="0" dirty="0" smtClean="0"/>
              <a:t>Jim Cresswell, I’m </a:t>
            </a:r>
            <a:r>
              <a:rPr lang="en-US" baseline="0" dirty="0" smtClean="0"/>
              <a:t>a software engineer </a:t>
            </a:r>
            <a:r>
              <a:rPr lang="en-US" baseline="0" dirty="0" smtClean="0"/>
              <a:t>working at the </a:t>
            </a:r>
            <a:r>
              <a:rPr lang="en-US" baseline="0" dirty="0" smtClean="0"/>
              <a:t>Financial Times web research and development group FT Labs. I’m currently </a:t>
            </a:r>
            <a:r>
              <a:rPr lang="en-US" baseline="0" dirty="0" smtClean="0"/>
              <a:t>focusing on </a:t>
            </a:r>
            <a:r>
              <a:rPr lang="en-US" baseline="0" dirty="0" smtClean="0"/>
              <a:t>quality assurance and test automation.</a:t>
            </a:r>
            <a:endParaRPr lang="en-US" baseline="0" dirty="0" smtClean="0"/>
          </a:p>
          <a:p>
            <a:endParaRPr lang="en-US" baseline="0" dirty="0" smtClean="0"/>
          </a:p>
          <a:p>
            <a:r>
              <a:rPr lang="en-US" baseline="0" dirty="0" smtClean="0"/>
              <a:t>I’m going to </a:t>
            </a:r>
            <a:r>
              <a:rPr lang="en-US" baseline="0" dirty="0" smtClean="0"/>
              <a:t>talk </a:t>
            </a:r>
            <a:r>
              <a:rPr lang="en-US" baseline="0" dirty="0" smtClean="0"/>
              <a:t>about the </a:t>
            </a:r>
            <a:r>
              <a:rPr lang="en-US" baseline="0" dirty="0" smtClean="0"/>
              <a:t>Financial Times, about </a:t>
            </a:r>
            <a:r>
              <a:rPr lang="en-US" baseline="0" dirty="0" smtClean="0"/>
              <a:t>testing and about </a:t>
            </a:r>
            <a:r>
              <a:rPr lang="en-US" baseline="0" dirty="0" smtClean="0"/>
              <a:t>our test automation.</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testing, much of it now automated.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talking about testing that the product interface and back end does as expected, rather than say network testing or stress testing or security testing. So I’m talking about unit tests, integration tests and functional tests. And I do think that automated testing is very important but I will say now that I think manual testing is critical if you don’t want to deliver broken or frustrating products to your customers.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much of what type of testing should we do? </a:t>
            </a:r>
            <a:r>
              <a:rPr lang="en-US" dirty="0" smtClean="0"/>
              <a:t>A</a:t>
            </a:r>
            <a:r>
              <a:rPr lang="en-US" baseline="0" dirty="0" smtClean="0"/>
              <a:t> very broad brush answer 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software testing pyramid. The </a:t>
            </a:r>
            <a:r>
              <a:rPr lang="en-US" dirty="0" smtClean="0"/>
              <a:t>general idea is that you should do more of the faster to execute and cheaper to maintain automated </a:t>
            </a:r>
            <a:r>
              <a:rPr lang="en-US" dirty="0" smtClean="0"/>
              <a:t>tests at the bottom of the pyramid,  </a:t>
            </a:r>
            <a:r>
              <a:rPr lang="en-US" dirty="0" smtClean="0"/>
              <a:t>and less of the slow to execute</a:t>
            </a:r>
            <a:r>
              <a:rPr lang="en-US" baseline="0" dirty="0" smtClean="0"/>
              <a:t> and </a:t>
            </a:r>
            <a:r>
              <a:rPr lang="en-US" baseline="0" dirty="0" smtClean="0"/>
              <a:t>expensive </a:t>
            </a:r>
            <a:r>
              <a:rPr lang="en-US" baseline="0" dirty="0" smtClean="0"/>
              <a:t>to maintain </a:t>
            </a:r>
            <a:r>
              <a:rPr lang="en-US" baseline="0" dirty="0" smtClean="0"/>
              <a:t>tests at the top of the pyramid. </a:t>
            </a:r>
            <a:r>
              <a:rPr lang="en-US" dirty="0" smtClean="0"/>
              <a:t>There are plenty of version of this</a:t>
            </a:r>
            <a:r>
              <a:rPr lang="en-US" baseline="0" dirty="0" smtClean="0"/>
              <a:t> diagram on the web, I made my own, as you can probably tell.</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when you retrofit automated testing to an existing project?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testing </a:t>
            </a:r>
            <a:r>
              <a:rPr lang="en-US" dirty="0" smtClean="0"/>
              <a:t>ice-cream!</a:t>
            </a:r>
          </a:p>
          <a:p>
            <a:endParaRPr lang="en-US" dirty="0" smtClean="0"/>
          </a:p>
          <a:p>
            <a:r>
              <a:rPr lang="en-US" dirty="0" smtClean="0"/>
              <a:t>A </a:t>
            </a:r>
            <a:r>
              <a:rPr lang="en-US" dirty="0" smtClean="0"/>
              <a:t>cloud </a:t>
            </a:r>
            <a:r>
              <a:rPr lang="en-US" dirty="0" smtClean="0"/>
              <a:t>of manual</a:t>
            </a:r>
            <a:r>
              <a:rPr lang="en-US" baseline="0" dirty="0" smtClean="0"/>
              <a:t> testing, with some manual test that have been </a:t>
            </a:r>
            <a:r>
              <a:rPr lang="en-US" baseline="0" dirty="0" smtClean="0"/>
              <a:t>automated. </a:t>
            </a:r>
            <a:r>
              <a:rPr lang="en-US" b="0" baseline="0" dirty="0" smtClean="0"/>
              <a:t>Maybe</a:t>
            </a:r>
            <a:r>
              <a:rPr lang="en-US" baseline="0" dirty="0" smtClean="0"/>
              <a:t> </a:t>
            </a:r>
            <a:r>
              <a:rPr lang="en-US" baseline="0" dirty="0" smtClean="0"/>
              <a:t>few software level tests thrown in their by the enthusiastic and </a:t>
            </a:r>
            <a:r>
              <a:rPr lang="en-US" b="0" baseline="0" dirty="0" smtClean="0"/>
              <a:t>perhaps</a:t>
            </a:r>
            <a:r>
              <a:rPr lang="en-US" baseline="0" dirty="0" smtClean="0"/>
              <a:t> some even some unit tests. The credit to </a:t>
            </a:r>
            <a:r>
              <a:rPr lang="en-US" baseline="0" dirty="0" err="1" smtClean="0"/>
              <a:t>Alister</a:t>
            </a:r>
            <a:r>
              <a:rPr lang="en-US" baseline="0" dirty="0" smtClean="0"/>
              <a:t> Scott for either coming up with or reporting the ice-cream metaphor.</a:t>
            </a:r>
          </a:p>
          <a:p>
            <a:endParaRPr lang="en-US" baseline="0" dirty="0" smtClean="0"/>
          </a:p>
          <a:p>
            <a:r>
              <a:rPr lang="en-US" baseline="0" dirty="0" smtClean="0"/>
              <a:t>This arrangement is somewhat costly to maintain, somewhat slow to run, but </a:t>
            </a:r>
            <a:r>
              <a:rPr lang="en-US" baseline="0" dirty="0" smtClean="0"/>
              <a:t>it is a lot better than </a:t>
            </a:r>
            <a:r>
              <a:rPr lang="en-US" baseline="0" dirty="0" smtClean="0"/>
              <a:t>no automated tests at </a:t>
            </a:r>
            <a:r>
              <a:rPr lang="en-US" baseline="0" dirty="0" smtClean="0"/>
              <a:t>all. So </a:t>
            </a:r>
            <a:r>
              <a:rPr lang="en-US" baseline="0" dirty="0" smtClean="0"/>
              <a:t>if you have reached this </a:t>
            </a:r>
            <a:r>
              <a:rPr lang="en-US" baseline="0" dirty="0" smtClean="0"/>
              <a:t>point you have done good work. But there may be further you can go.</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At this point I would like to mention that for the FT app we have two testing groups, the first one is in-house at Labs, and the second one is at the main FT office. The second team are effectively a user acceptance testing group who also run manual and automated testing. These two groups have different priorities - f</a:t>
            </a:r>
            <a:r>
              <a:rPr lang="en-US" dirty="0" smtClean="0"/>
              <a:t>rom </a:t>
            </a:r>
            <a:r>
              <a:rPr lang="en-US" dirty="0" smtClean="0"/>
              <a:t>my current perspective I </a:t>
            </a:r>
            <a:r>
              <a:rPr lang="en-US" dirty="0" smtClean="0"/>
              <a:t>think that </a:t>
            </a:r>
            <a:r>
              <a:rPr lang="en-US" dirty="0" smtClean="0"/>
              <a:t>there are broadly three </a:t>
            </a:r>
            <a:r>
              <a:rPr lang="en-US" dirty="0" smtClean="0"/>
              <a:t>points</a:t>
            </a:r>
            <a:r>
              <a:rPr lang="en-US" baseline="0" dirty="0" smtClean="0"/>
              <a:t> to testing.</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aid code design, that’s what unit tests are for. I think this should largely be left up to developers as it is essentially a choice of implementation methodology, with support from the test team where necessary.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fast </a:t>
            </a:r>
            <a:r>
              <a:rPr lang="en-US" baseline="0" dirty="0" smtClean="0"/>
              <a:t>developer </a:t>
            </a:r>
            <a:r>
              <a:rPr lang="en-US" baseline="0" dirty="0" smtClean="0"/>
              <a:t>feedback. This is currently the focus of my work, I want developers to know when an issue has arisen as early in the development process as possible because that enables them to fix it with the least effort in the least time and means they can focus on innovation.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provide regression testing. The testing we do a Labs, both manual and automated certainly helps here, but this is more the focus of the UAT team.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manual testers should be given the kind of exploratory, intuitive, feeling based testing that only a human can do, because if your product has an API or a user interface then it’s humans that you are building for and humans that you want to keep happy. That’s only possible if you have automated the necessary but repetitive and boring tests.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Here is </a:t>
            </a:r>
            <a:r>
              <a:rPr lang="en-US" baseline="0" dirty="0" smtClean="0"/>
              <a:t>a more general expression of what testing can be for, </a:t>
            </a:r>
            <a:r>
              <a:rPr lang="en-US" baseline="0" dirty="0" smtClean="0"/>
              <a:t>including manual testing, called “the testing quadrants”. As far as I know the idea was first proposed suggested by </a:t>
            </a:r>
            <a:r>
              <a:rPr lang="en-US" dirty="0" smtClean="0"/>
              <a:t>Brian </a:t>
            </a:r>
            <a:r>
              <a:rPr lang="en-US" dirty="0" err="1" smtClean="0"/>
              <a:t>Marick</a:t>
            </a:r>
            <a:r>
              <a:rPr lang="en-US" baseline="0" dirty="0" smtClean="0"/>
              <a:t>, there is a link on the slide if you are interested.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diagram says that testing </a:t>
            </a:r>
            <a:r>
              <a:rPr lang="en-US" baseline="0" dirty="0" smtClean="0"/>
              <a:t>can support code design and </a:t>
            </a:r>
            <a:r>
              <a:rPr lang="en-US" baseline="0" dirty="0" smtClean="0"/>
              <a:t>refactoring, </a:t>
            </a:r>
            <a:r>
              <a:rPr lang="en-US" baseline="0" dirty="0" smtClean="0"/>
              <a:t>and it can support critiquing the product. It can also test business requirements and </a:t>
            </a:r>
            <a:r>
              <a:rPr lang="en-US" baseline="0" dirty="0" smtClean="0"/>
              <a:t>technology, </a:t>
            </a:r>
            <a:r>
              <a:rPr lang="en-US" baseline="0" dirty="0" smtClean="0"/>
              <a:t>or code requirements. I’d say that what we’ve done at Labs over the last 6 months has at least touched all those quadrants. </a:t>
            </a:r>
            <a:r>
              <a:rPr lang="en-US" baseline="0" dirty="0" smtClean="0"/>
              <a:t>One </a:t>
            </a:r>
            <a:r>
              <a:rPr lang="en-US" baseline="0" dirty="0" smtClean="0"/>
              <a:t>way of interpreting this diagram as stated by Alberto </a:t>
            </a:r>
            <a:r>
              <a:rPr lang="en-US" baseline="0" dirty="0" err="1" smtClean="0"/>
              <a:t>Savoia</a:t>
            </a:r>
            <a:r>
              <a:rPr lang="en-US" baseline="0" dirty="0" smtClean="0"/>
              <a:t> in </a:t>
            </a:r>
            <a:r>
              <a:rPr lang="en-US" baseline="0" dirty="0" smtClean="0"/>
              <a:t>the talk “test is dead” which </a:t>
            </a:r>
            <a:r>
              <a:rPr lang="en-US" baseline="0" dirty="0" smtClean="0"/>
              <a:t>I’ll link to at the </a:t>
            </a:r>
            <a:r>
              <a:rPr lang="en-US" baseline="0" dirty="0" smtClean="0"/>
              <a:t>end, </a:t>
            </a:r>
            <a:r>
              <a:rPr lang="en-US" baseline="0" dirty="0" smtClean="0"/>
              <a:t>is that the left represents ”testing you are building it right” and the right represents “testing you are building the right it</a:t>
            </a:r>
            <a:r>
              <a:rPr lang="en-US" baseline="0" dirty="0" smtClean="0"/>
              <a:t>”. </a:t>
            </a:r>
            <a:r>
              <a:rPr lang="en-US" baseline="0" dirty="0" smtClean="0"/>
              <a:t>You might argue that applies equally to the top and bottom of the </a:t>
            </a:r>
            <a:r>
              <a:rPr lang="en-US" baseline="0" dirty="0" smtClean="0"/>
              <a:t>diagram. I think this is an interesting approach and worth reading up on.</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a:t>
            </a:r>
            <a:r>
              <a:rPr lang="en-US" dirty="0" smtClean="0"/>
              <a:t>was FT Labs </a:t>
            </a:r>
            <a:r>
              <a:rPr lang="en-US" baseline="0" dirty="0" smtClean="0"/>
              <a:t>6 </a:t>
            </a:r>
            <a:r>
              <a:rPr lang="en-US" baseline="0" dirty="0" smtClean="0"/>
              <a:t>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almost entirely on manual</a:t>
            </a:r>
            <a:r>
              <a:rPr lang="en-US" baseline="0" dirty="0" smtClean="0"/>
              <a:t> testing. We certainly had some code tests but they pertained to the back end code and the data it provided rather than the operation of the product UI. We had no automated functional tests at all.</a:t>
            </a:r>
          </a:p>
          <a:p>
            <a:endParaRPr lang="en-US" baseline="0" dirty="0" smtClean="0"/>
          </a:p>
          <a:p>
            <a:r>
              <a:rPr lang="en-US" baseline="0" dirty="0" smtClean="0"/>
              <a:t>With this setup we created a great product, but as we expanded to more platforms and more features and faster development this was becoming limiting and we needed to be able to scale testing.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This is the Financial Times, it </a:t>
            </a:r>
            <a:r>
              <a:rPr lang="en-US" baseline="0" dirty="0" smtClean="0"/>
              <a:t>is a </a:t>
            </a:r>
            <a:r>
              <a:rPr lang="en-US" baseline="0" dirty="0" smtClean="0"/>
              <a:t>newspaper but more it’s a collection of edited and curated content.</a:t>
            </a:r>
            <a:endParaRPr lang="en-US" baseline="0" dirty="0" smtClean="0"/>
          </a:p>
          <a:p>
            <a:endParaRPr lang="en-US" baseline="0" dirty="0" smtClean="0"/>
          </a:p>
          <a:p>
            <a:r>
              <a:rPr lang="en-US" baseline="0" dirty="0" smtClean="0"/>
              <a:t>It has an average daily global audience </a:t>
            </a:r>
            <a:r>
              <a:rPr lang="en-US" b="1" baseline="0" dirty="0" smtClean="0"/>
              <a:t>across</a:t>
            </a:r>
            <a:r>
              <a:rPr lang="en-US" baseline="0" dirty="0" smtClean="0"/>
              <a:t> media of more than two million people</a:t>
            </a:r>
            <a:r>
              <a:rPr lang="en-US" baseline="0" dirty="0" smtClean="0"/>
              <a:t>. The majority of the FT’s subscribers consume the content in a digital format.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a:t>
            </a:r>
            <a:r>
              <a:rPr lang="en-US" dirty="0" smtClean="0"/>
              <a:t>fewer </a:t>
            </a:r>
            <a:r>
              <a:rPr lang="en-US" dirty="0" smtClean="0"/>
              <a:t>and</a:t>
            </a:r>
            <a:r>
              <a:rPr lang="en-US" baseline="0" dirty="0" smtClean="0"/>
              <a:t> less serious </a:t>
            </a:r>
            <a:r>
              <a:rPr lang="en-US" dirty="0" smtClean="0"/>
              <a:t>issue</a:t>
            </a:r>
            <a:r>
              <a:rPr lang="en-US" baseline="0" dirty="0" smtClean="0"/>
              <a:t>s</a:t>
            </a:r>
            <a:r>
              <a:rPr lang="en-US" dirty="0" smtClean="0"/>
              <a:t>, </a:t>
            </a:r>
            <a:r>
              <a:rPr lang="en-US" dirty="0" smtClean="0"/>
              <a:t>there is more time</a:t>
            </a:r>
            <a:r>
              <a:rPr lang="en-US" baseline="0" dirty="0" smtClean="0"/>
              <a:t> for exploratory testing and finding weird edge cases or asking questions like “how does the app feel?” – feeling is important, if the app feels sluggish or annoying in some ill defined way then users will put it </a:t>
            </a:r>
            <a:r>
              <a:rPr lang="en-US" baseline="0" dirty="0" smtClean="0"/>
              <a:t>down.</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a:t>
            </a:r>
            <a:r>
              <a:rPr lang="en-US" sz="1200" kern="1200" dirty="0" smtClean="0">
                <a:solidFill>
                  <a:schemeClr val="tx1"/>
                </a:solidFill>
                <a:latin typeface="+mn-lt"/>
                <a:ea typeface="+mn-ea"/>
                <a:cs typeface="+mn-cs"/>
              </a:rPr>
              <a:t>the web app, at the Labs stage, we have one manual tester. Almost everything he does is </a:t>
            </a:r>
            <a:r>
              <a:rPr lang="en-US" sz="1200" kern="1200" dirty="0" smtClean="0">
                <a:solidFill>
                  <a:schemeClr val="tx1"/>
                </a:solidFill>
                <a:latin typeface="+mn-lt"/>
                <a:ea typeface="+mn-ea"/>
                <a:cs typeface="+mn-cs"/>
              </a:rPr>
              <a:t>exploratory, there</a:t>
            </a:r>
            <a:r>
              <a:rPr lang="en-US" sz="1200" kern="1200" baseline="0" dirty="0" smtClean="0">
                <a:solidFill>
                  <a:schemeClr val="tx1"/>
                </a:solidFill>
                <a:latin typeface="+mn-lt"/>
                <a:ea typeface="+mn-ea"/>
                <a:cs typeface="+mn-cs"/>
              </a:rPr>
              <a:t> is no reliance on </a:t>
            </a:r>
            <a:r>
              <a:rPr lang="en-US" sz="1200" kern="1200" dirty="0" smtClean="0">
                <a:solidFill>
                  <a:schemeClr val="tx1"/>
                </a:solidFill>
                <a:latin typeface="+mn-lt"/>
                <a:ea typeface="+mn-ea"/>
                <a:cs typeface="+mn-cs"/>
              </a:rPr>
              <a:t>formal </a:t>
            </a:r>
            <a:r>
              <a:rPr lang="en-US" sz="1200" kern="1200" dirty="0" smtClean="0">
                <a:solidFill>
                  <a:schemeClr val="tx1"/>
                </a:solidFill>
                <a:latin typeface="+mn-lt"/>
                <a:ea typeface="+mn-ea"/>
                <a:cs typeface="+mn-cs"/>
              </a:rPr>
              <a:t>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a:t>
            </a:r>
            <a:r>
              <a:rPr lang="en-US" baseline="0" dirty="0" smtClean="0"/>
              <a:t>have automated </a:t>
            </a:r>
            <a:r>
              <a:rPr lang="en-US" baseline="0" dirty="0" smtClean="0"/>
              <a:t>functional </a:t>
            </a:r>
            <a:r>
              <a:rPr lang="en-US" baseline="0" dirty="0" smtClean="0"/>
              <a:t>tests, which I’ll come back to. We have still have code </a:t>
            </a:r>
            <a:r>
              <a:rPr lang="en-US" baseline="0" dirty="0" smtClean="0"/>
              <a:t>tests – We have more than before, features are </a:t>
            </a:r>
            <a:r>
              <a:rPr lang="en-US" baseline="0" dirty="0" smtClean="0"/>
              <a:t>generally not </a:t>
            </a:r>
            <a:r>
              <a:rPr lang="en-US" baseline="0" dirty="0" smtClean="0"/>
              <a:t>considered complete until they are well tested</a:t>
            </a:r>
            <a:r>
              <a:rPr lang="en-US" baseline="0" dirty="0" smtClean="0"/>
              <a:t>. The automated tests run frequently do developers get feedback fast.</a:t>
            </a:r>
          </a:p>
          <a:p>
            <a:endParaRPr lang="en-US" baseline="0" dirty="0" smtClean="0"/>
          </a:p>
          <a:p>
            <a:r>
              <a:rPr lang="en-US" baseline="0" dirty="0" smtClean="0"/>
              <a:t>It’s worth mentioning that a lot of our JavaScript is tested by pulling it out into a </a:t>
            </a:r>
            <a:r>
              <a:rPr lang="en-US" baseline="0" dirty="0" err="1" smtClean="0"/>
              <a:t>requireable</a:t>
            </a:r>
            <a:r>
              <a:rPr lang="en-US" baseline="0" dirty="0" smtClean="0"/>
              <a:t> modules and adding tests to those, you can see examples on our </a:t>
            </a:r>
            <a:r>
              <a:rPr lang="en-US" baseline="0" dirty="0" err="1" smtClean="0"/>
              <a:t>Github</a:t>
            </a:r>
            <a:r>
              <a:rPr lang="en-US" baseline="0" dirty="0" smtClean="0"/>
              <a:t> page.</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a:t>
            </a:r>
            <a:r>
              <a:rPr lang="en-US" dirty="0" smtClean="0"/>
              <a:t>the effort </a:t>
            </a:r>
            <a:r>
              <a:rPr lang="en-US" dirty="0" smtClean="0"/>
              <a:t>over </a:t>
            </a:r>
            <a:r>
              <a:rPr lang="en-US" dirty="0" smtClean="0"/>
              <a:t>the last 6 months</a:t>
            </a:r>
            <a:r>
              <a:rPr lang="en-US" baseline="0" dirty="0" smtClean="0"/>
              <a:t> has focused on creating a suite of automated functional </a:t>
            </a:r>
            <a:r>
              <a:rPr lang="en-US" baseline="0" dirty="0" smtClean="0"/>
              <a:t>tests to test the web app via it’s UI, similar to the repetitive manual tests, but a lot faster.</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a:t>
            </a:r>
            <a:r>
              <a:rPr lang="en-US" baseline="0" dirty="0" smtClean="0"/>
              <a:t>called </a:t>
            </a:r>
            <a:r>
              <a:rPr lang="en-US" baseline="0" dirty="0" err="1" smtClean="0"/>
              <a:t>Webdriver</a:t>
            </a:r>
            <a:r>
              <a:rPr lang="en-US" baseline="0" dirty="0" smtClean="0"/>
              <a:t>, also known as Selenium </a:t>
            </a:r>
            <a:r>
              <a:rPr lang="en-US" baseline="0" dirty="0" smtClean="0"/>
              <a:t>2. </a:t>
            </a:r>
            <a:r>
              <a:rPr lang="en-US" baseline="0" dirty="0" err="1" smtClean="0"/>
              <a:t>Webdriver</a:t>
            </a:r>
            <a:r>
              <a:rPr lang="en-US" baseline="0" dirty="0" smtClean="0"/>
              <a:t> </a:t>
            </a:r>
            <a:r>
              <a:rPr lang="en-US" baseline="0" dirty="0" smtClean="0"/>
              <a:t>is a set of set of </a:t>
            </a:r>
            <a:r>
              <a:rPr lang="en-US" baseline="0" dirty="0" smtClean="0"/>
              <a:t>commands </a:t>
            </a:r>
            <a:r>
              <a:rPr lang="en-US" baseline="0" dirty="0" smtClean="0"/>
              <a:t>for manipulating the browser, a protocol for communicating those commands to the browser and an API within the browser to </a:t>
            </a:r>
            <a:r>
              <a:rPr lang="en-US" baseline="0" dirty="0" smtClean="0"/>
              <a:t>execute those commands, commands like “click on this element” or “type this into the selected input box”.</a:t>
            </a:r>
            <a:endParaRPr lang="en-US" baseline="0" dirty="0" smtClean="0"/>
          </a:p>
          <a:p>
            <a:endParaRPr lang="en-US" baseline="0" dirty="0" smtClean="0"/>
          </a:p>
          <a:p>
            <a:r>
              <a:rPr lang="en-US" baseline="0" dirty="0" smtClean="0"/>
              <a:t>We test in the browser, partially because most of the problems we find </a:t>
            </a:r>
            <a:r>
              <a:rPr lang="en-US" baseline="0" dirty="0" smtClean="0"/>
              <a:t>are </a:t>
            </a:r>
            <a:r>
              <a:rPr lang="en-US" baseline="0" dirty="0" smtClean="0"/>
              <a:t>cross-platform, and partially because testing a web app or hybrid app on a device is </a:t>
            </a:r>
            <a:r>
              <a:rPr lang="en-US" baseline="0" dirty="0" smtClean="0"/>
              <a:t>hard. On device testing is certainly something we aspire to and something we will be looking into. The </a:t>
            </a:r>
            <a:r>
              <a:rPr lang="en-US" baseline="0" dirty="0" smtClean="0"/>
              <a:t>tests are written in Java but could just as easily have been written in JavaScript or Ruby or Python or even Perl. Java was chosen because that </a:t>
            </a:r>
            <a:r>
              <a:rPr lang="en-US" baseline="0" dirty="0" smtClean="0"/>
              <a:t>implementation tends </a:t>
            </a:r>
            <a:r>
              <a:rPr lang="en-US" baseline="0" dirty="0" smtClean="0"/>
              <a:t>to get </a:t>
            </a:r>
            <a:r>
              <a:rPr lang="en-US" baseline="0" dirty="0" smtClean="0"/>
              <a:t>new </a:t>
            </a:r>
            <a:r>
              <a:rPr lang="en-US" baseline="0" dirty="0" smtClean="0"/>
              <a:t>features first.</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a:t>
            </a:r>
            <a:r>
              <a:rPr lang="en-US" sz="1200" kern="1200" dirty="0" smtClean="0">
                <a:solidFill>
                  <a:schemeClr val="tx1"/>
                </a:solidFill>
                <a:latin typeface="+mn-lt"/>
                <a:ea typeface="+mn-ea"/>
                <a:cs typeface="+mn-cs"/>
              </a:rPr>
              <a:t>test suite takes about twelve </a:t>
            </a:r>
            <a:r>
              <a:rPr lang="en-US" sz="1200" kern="1200" dirty="0" smtClean="0">
                <a:solidFill>
                  <a:schemeClr val="tx1"/>
                </a:solidFill>
                <a:latin typeface="+mn-lt"/>
                <a:ea typeface="+mn-ea"/>
                <a:cs typeface="+mn-cs"/>
              </a:rPr>
              <a:t>minutes to run including</a:t>
            </a:r>
            <a:r>
              <a:rPr lang="en-US" sz="1200" kern="1200" baseline="0" dirty="0" smtClean="0">
                <a:solidFill>
                  <a:schemeClr val="tx1"/>
                </a:solidFill>
                <a:latin typeface="+mn-lt"/>
                <a:ea typeface="+mn-ea"/>
                <a:cs typeface="+mn-cs"/>
              </a:rPr>
              <a:t> deployment of the app. </a:t>
            </a:r>
            <a:r>
              <a:rPr lang="en-US" sz="1200" kern="1200" dirty="0" smtClean="0">
                <a:solidFill>
                  <a:schemeClr val="tx1"/>
                </a:solidFill>
                <a:latin typeface="+mn-lt"/>
                <a:ea typeface="+mn-ea"/>
                <a:cs typeface="+mn-cs"/>
              </a:rPr>
              <a:t>We currently run </a:t>
            </a:r>
            <a:r>
              <a:rPr lang="en-US" sz="1200" kern="1200" dirty="0" smtClean="0">
                <a:solidFill>
                  <a:schemeClr val="tx1"/>
                </a:solidFill>
                <a:latin typeface="+mn-lt"/>
                <a:ea typeface="+mn-ea"/>
                <a:cs typeface="+mn-cs"/>
              </a:rPr>
              <a:t>8 test classes </a:t>
            </a:r>
            <a:r>
              <a:rPr lang="en-US" sz="1200" kern="1200" dirty="0" smtClean="0">
                <a:solidFill>
                  <a:schemeClr val="tx1"/>
                </a:solidFill>
                <a:latin typeface="+mn-lt"/>
                <a:ea typeface="+mn-ea"/>
                <a:cs typeface="+mn-cs"/>
              </a:rPr>
              <a:t>in parallel </a:t>
            </a:r>
            <a:r>
              <a:rPr lang="en-US" sz="1200" kern="1200" dirty="0" smtClean="0">
                <a:solidFill>
                  <a:schemeClr val="tx1"/>
                </a:solidFill>
                <a:latin typeface="+mn-lt"/>
                <a:ea typeface="+mn-ea"/>
                <a:cs typeface="+mn-cs"/>
              </a:rPr>
              <a:t>on </a:t>
            </a:r>
            <a:r>
              <a:rPr lang="en-US" sz="1200" kern="1200" dirty="0" smtClean="0">
                <a:solidFill>
                  <a:schemeClr val="tx1"/>
                </a:solidFill>
                <a:latin typeface="+mn-lt"/>
                <a:ea typeface="+mn-ea"/>
                <a:cs typeface="+mn-cs"/>
              </a:rPr>
              <a:t>a</a:t>
            </a:r>
            <a:r>
              <a:rPr lang="en-US" sz="1200" kern="1200" baseline="0" dirty="0" smtClean="0">
                <a:solidFill>
                  <a:schemeClr val="tx1"/>
                </a:solidFill>
                <a:latin typeface="+mn-lt"/>
                <a:ea typeface="+mn-ea"/>
                <a:cs typeface="+mn-cs"/>
              </a:rPr>
              <a:t> physical computer.</a:t>
            </a:r>
            <a:r>
              <a:rPr lang="en-US" sz="1200" kern="1200" dirty="0" smtClean="0">
                <a:solidFill>
                  <a:schemeClr val="tx1"/>
                </a:solidFill>
                <a:latin typeface="+mn-lt"/>
                <a:ea typeface="+mn-ea"/>
                <a:cs typeface="+mn-cs"/>
              </a:rPr>
              <a:t> We </a:t>
            </a:r>
            <a:r>
              <a:rPr lang="en-US" sz="1200" kern="1200" dirty="0" smtClean="0">
                <a:solidFill>
                  <a:schemeClr val="tx1"/>
                </a:solidFill>
                <a:latin typeface="+mn-lt"/>
                <a:ea typeface="+mn-ea"/>
                <a:cs typeface="+mn-cs"/>
              </a:rPr>
              <a:t>want to make this a lot more scalable by using Selenium Grid to run all the test classes at once on many virtual machines, meaning that the time to feedback should never rise above about five </a:t>
            </a:r>
            <a:r>
              <a:rPr lang="en-US" sz="1200" kern="1200" dirty="0" smtClean="0">
                <a:solidFill>
                  <a:schemeClr val="tx1"/>
                </a:solidFill>
                <a:latin typeface="+mn-lt"/>
                <a:ea typeface="+mn-ea"/>
                <a:cs typeface="+mn-cs"/>
              </a:rPr>
              <a:t>minutes</a:t>
            </a:r>
            <a:r>
              <a:rPr lang="en-US" sz="1200" kern="1200" baseline="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hopefully </a:t>
            </a:r>
            <a:r>
              <a:rPr lang="en-US" sz="1200" kern="1200" dirty="0" smtClean="0">
                <a:solidFill>
                  <a:schemeClr val="tx1"/>
                </a:solidFill>
                <a:latin typeface="+mn-lt"/>
                <a:ea typeface="+mn-ea"/>
                <a:cs typeface="+mn-cs"/>
              </a:rPr>
              <a:t>less.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Earlier</a:t>
            </a:r>
            <a:r>
              <a:rPr lang="en-US" baseline="0" dirty="0" smtClean="0"/>
              <a:t> </a:t>
            </a:r>
            <a:r>
              <a:rPr lang="en-US" dirty="0" smtClean="0"/>
              <a:t>I mentioned that we use Jenkins for continuous integration.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there is a change in the code Jenkins acts a the instigator of tests and the place where we can see the result.</a:t>
            </a:r>
            <a:endParaRPr lang="en-US" dirty="0" smtClean="0"/>
          </a:p>
          <a:p>
            <a:endParaRPr lang="en-US" baseline="0" dirty="0" smtClean="0"/>
          </a:p>
          <a:p>
            <a:r>
              <a:rPr lang="en-US" baseline="0" dirty="0" smtClean="0"/>
              <a:t>For those who haven’t seen it before I wanted to show you what then Jenkins interface looks like. Essentially blue means that projects are healthy and tests are passing.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means</a:t>
            </a:r>
            <a:r>
              <a:rPr lang="en-US" baseline="0" dirty="0" smtClean="0"/>
              <a:t> that Jenkins is not happy, and everyone should pay attention, stop what they are doing, figure out what the problem is and fix it.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Tests are very </a:t>
            </a:r>
            <a:r>
              <a:rPr lang="en-US" sz="1200" kern="1200" dirty="0" smtClean="0">
                <a:solidFill>
                  <a:schemeClr val="tx1"/>
                </a:solidFill>
                <a:latin typeface="+mn-lt"/>
                <a:ea typeface="+mn-ea"/>
                <a:cs typeface="+mn-cs"/>
              </a:rPr>
              <a:t>important, but an equally important and very powerful mechanism for improving code and product quality are pull requests and code reviews.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If people aren’t familiar with the concept of a pull request it is a request for the new code that a developer has been working on to be merged into the main version of the code. Pull requests are a feature of tools such as </a:t>
            </a:r>
            <a:r>
              <a:rPr lang="en-US" sz="1200" kern="1200" baseline="0" dirty="0" err="1" smtClean="0">
                <a:solidFill>
                  <a:schemeClr val="tx1"/>
                </a:solidFill>
                <a:latin typeface="+mn-lt"/>
                <a:ea typeface="+mn-ea"/>
                <a:cs typeface="+mn-cs"/>
              </a:rPr>
              <a:t>Github</a:t>
            </a:r>
            <a:r>
              <a:rPr lang="en-US" sz="1200" kern="1200" baseline="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a pull request means that code always has multiple pairs of eyes on it before it is merged into the main code base. This has been a great tool for learning and teaching. Here you can see two developers having a conversation about some proposed changes, with one of them suggesting adding a test.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 think one of the most interesting</a:t>
            </a:r>
            <a:r>
              <a:rPr lang="en-US" baseline="0" dirty="0" smtClean="0"/>
              <a:t> questions is “when do we test?”. When do we have Jenkins run the automated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a:t>
            </a:r>
            <a:r>
              <a:rPr lang="en-US" baseline="0" dirty="0" smtClean="0"/>
              <a:t>web </a:t>
            </a:r>
            <a:r>
              <a:rPr lang="en-US" baseline="0" dirty="0" smtClean="0"/>
              <a:t>app.</a:t>
            </a:r>
          </a:p>
          <a:p>
            <a:endParaRPr lang="en-US" baseline="0" dirty="0" smtClean="0"/>
          </a:p>
          <a:p>
            <a:r>
              <a:rPr lang="en-US" baseline="0" dirty="0" smtClean="0"/>
              <a:t>Here is a shot of how the web app used to look.</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We run tests before </a:t>
            </a:r>
            <a:r>
              <a:rPr lang="en-US" baseline="0" dirty="0" smtClean="0"/>
              <a:t>a commit is merged into the main </a:t>
            </a:r>
            <a:r>
              <a:rPr lang="en-US" baseline="0" dirty="0" smtClean="0"/>
              <a:t>branch, just like we do a code review before we merge the code. The important difference is that we test the code that would result from the pull request being accepted. </a:t>
            </a:r>
            <a:r>
              <a:rPr lang="en-US" baseline="0" dirty="0" smtClean="0"/>
              <a:t>We never merge code that </a:t>
            </a:r>
            <a:r>
              <a:rPr lang="en-US" baseline="0" dirty="0" smtClean="0"/>
              <a:t>would result in a broken build – </a:t>
            </a:r>
            <a:r>
              <a:rPr lang="en-US" baseline="0" dirty="0" smtClean="0"/>
              <a:t>this prevents broken code </a:t>
            </a:r>
            <a:r>
              <a:rPr lang="en-US" baseline="0" dirty="0" smtClean="0"/>
              <a:t>from </a:t>
            </a:r>
            <a:r>
              <a:rPr lang="en-US" baseline="0" dirty="0" smtClean="0"/>
              <a:t>holding up others developers </a:t>
            </a:r>
            <a:r>
              <a:rPr lang="en-US" baseline="0" dirty="0" smtClean="0"/>
              <a:t>doing work, once the broken code is fixed and we know it won’t cause problems then we can merge it. If </a:t>
            </a:r>
            <a:r>
              <a:rPr lang="en-US" baseline="0" dirty="0" smtClean="0"/>
              <a:t>you are familiar with version control and a </a:t>
            </a:r>
            <a:r>
              <a:rPr lang="en-US" baseline="0" dirty="0" err="1" smtClean="0"/>
              <a:t>Github</a:t>
            </a:r>
            <a:r>
              <a:rPr lang="en-US" baseline="0" dirty="0" smtClean="0"/>
              <a:t> style </a:t>
            </a:r>
            <a:r>
              <a:rPr lang="en-US" baseline="0" dirty="0" smtClean="0"/>
              <a:t>workflow what </a:t>
            </a:r>
            <a:r>
              <a:rPr lang="en-US" baseline="0" dirty="0" smtClean="0"/>
              <a:t>we test </a:t>
            </a:r>
            <a:r>
              <a:rPr lang="en-US" baseline="0" dirty="0" smtClean="0"/>
              <a:t>is the </a:t>
            </a:r>
            <a:r>
              <a:rPr lang="en-US" baseline="0" dirty="0" smtClean="0"/>
              <a:t>potential merge product </a:t>
            </a:r>
            <a:r>
              <a:rPr lang="en-US" baseline="0" dirty="0" smtClean="0"/>
              <a:t>of the </a:t>
            </a:r>
            <a:r>
              <a:rPr lang="en-US" baseline="0" dirty="0" smtClean="0"/>
              <a:t>pull-</a:t>
            </a:r>
            <a:r>
              <a:rPr lang="en-US" baseline="0" dirty="0" smtClean="0"/>
              <a:t>request </a:t>
            </a:r>
            <a:r>
              <a:rPr lang="en-US" baseline="0" dirty="0" smtClean="0"/>
              <a:t>before accepting the request</a:t>
            </a:r>
            <a:r>
              <a:rPr lang="en-US" baseline="0" dirty="0" smtClean="0"/>
              <a:t>.</a:t>
            </a:r>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UI, these results are from s system called Travis CI rather than Jenkins, but any kind of feedback to </a:t>
            </a:r>
            <a:r>
              <a:rPr lang="en-US" baseline="0" dirty="0" err="1" smtClean="0"/>
              <a:t>Github</a:t>
            </a:r>
            <a:r>
              <a:rPr lang="en-US" baseline="0" dirty="0" smtClean="0"/>
              <a:t> would look similar.</a:t>
            </a:r>
          </a:p>
          <a:p>
            <a:endParaRPr lang="en-US" baseline="0" dirty="0" smtClean="0"/>
          </a:p>
          <a:p>
            <a:r>
              <a:rPr lang="en-US" baseline="0" dirty="0" smtClean="0"/>
              <a:t>We also run tests whenever </a:t>
            </a:r>
            <a:r>
              <a:rPr lang="en-US" baseline="0" dirty="0" smtClean="0"/>
              <a:t>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are considering moving towards c</a:t>
            </a:r>
            <a:r>
              <a:rPr lang="en-US" dirty="0" smtClean="0"/>
              <a:t>ontinuous</a:t>
            </a:r>
            <a:r>
              <a:rPr lang="en-US" baseline="0" dirty="0" smtClean="0"/>
              <a:t> delivery, releasing one feature at a time when that feature is ready. We want to retain a manual verification step, but with sufficient automation we believe we can be in a position where hitting the publish button would never cause a problem.</a:t>
            </a:r>
            <a:endParaRPr lang="en-US" baseline="0" dirty="0" smtClean="0"/>
          </a:p>
          <a:p>
            <a:endParaRPr lang="en-US" baseline="0" dirty="0" smtClean="0"/>
          </a:p>
          <a:p>
            <a:r>
              <a:rPr lang="en-US" baseline="0" dirty="0" smtClean="0"/>
              <a:t>We want to use Selenium </a:t>
            </a:r>
            <a:r>
              <a:rPr lang="en-US" baseline="0" dirty="0" smtClean="0"/>
              <a:t>Grid to add </a:t>
            </a:r>
            <a:r>
              <a:rPr lang="en-US" baseline="0" dirty="0" smtClean="0"/>
              <a:t>scalable parallelism </a:t>
            </a:r>
            <a:r>
              <a:rPr lang="en-US" baseline="0" dirty="0" smtClean="0"/>
              <a:t>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a:t>
            </a:r>
            <a:r>
              <a:rPr lang="en-US" dirty="0" smtClean="0"/>
              <a:t>for testing web</a:t>
            </a:r>
            <a:r>
              <a:rPr lang="en-US" baseline="0" dirty="0" smtClean="0"/>
              <a:t> apps and hybrid </a:t>
            </a:r>
            <a:r>
              <a:rPr lang="en-US" baseline="0" dirty="0" smtClean="0"/>
              <a:t>apps on device,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give links to those at the end.</a:t>
            </a:r>
            <a:endParaRPr lang="en-US" baseline="0" dirty="0" smtClean="0"/>
          </a:p>
          <a:p>
            <a:endParaRPr lang="en-US" baseline="0" dirty="0" smtClean="0"/>
          </a:p>
          <a:p>
            <a:r>
              <a:rPr lang="en-US" baseline="0" dirty="0" smtClean="0"/>
              <a:t>We want super fast feedback to developers when hitting save on the file they are editing, tools such a Grunt for JavaScript allow this.</a:t>
            </a:r>
            <a:endParaRPr lang="en-US" baseline="0" dirty="0" smtClean="0"/>
          </a:p>
          <a:p>
            <a:endParaRPr lang="en-US" baseline="0" dirty="0" smtClean="0"/>
          </a:p>
          <a:p>
            <a:r>
              <a:rPr lang="en-US" baseline="0" dirty="0" smtClean="0"/>
              <a:t>We want zero </a:t>
            </a:r>
            <a:r>
              <a:rPr lang="en-US" baseline="0" dirty="0" smtClean="0"/>
              <a:t>tolerance on </a:t>
            </a:r>
            <a:r>
              <a:rPr lang="en-US" baseline="0" dirty="0" smtClean="0"/>
              <a:t>regressions, we never want to hear about the same problem from an external source twice.</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a:t>
            </a:r>
            <a:r>
              <a:rPr lang="en-US" dirty="0" smtClean="0"/>
              <a:t>, in </a:t>
            </a:r>
            <a:r>
              <a:rPr lang="en-US" dirty="0" smtClean="0"/>
              <a:t>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a:t>
            </a:r>
            <a:r>
              <a:rPr lang="en-US" baseline="0" dirty="0" smtClean="0"/>
              <a:t>knew </a:t>
            </a:r>
            <a:r>
              <a:rPr lang="en-US" baseline="0" dirty="0" smtClean="0"/>
              <a:t>that, but I think it helps to keep saying it.</a:t>
            </a:r>
            <a:endParaRPr lang="en-US" dirty="0" smtClean="0"/>
          </a:p>
          <a:p>
            <a:endParaRPr lang="en-US" dirty="0" smtClean="0"/>
          </a:p>
          <a:p>
            <a:r>
              <a:rPr lang="en-US" dirty="0" smtClean="0"/>
              <a:t>Automation is </a:t>
            </a:r>
            <a:r>
              <a:rPr lang="en-US" dirty="0" smtClean="0"/>
              <a:t>also generally </a:t>
            </a:r>
            <a:r>
              <a:rPr lang="en-US" dirty="0" smtClean="0"/>
              <a:t>good. Consider the longer term repercussions</a:t>
            </a:r>
            <a:r>
              <a:rPr lang="en-US" baseline="0" dirty="0" smtClean="0"/>
              <a:t> of automation, is it going to save you </a:t>
            </a:r>
            <a:r>
              <a:rPr lang="en-US" baseline="0" dirty="0" smtClean="0"/>
              <a:t>time, this month</a:t>
            </a:r>
            <a:r>
              <a:rPr lang="en-US" baseline="0" dirty="0" smtClean="0"/>
              <a:t>, </a:t>
            </a:r>
            <a:r>
              <a:rPr lang="en-US" baseline="0" dirty="0" smtClean="0"/>
              <a:t>this year</a:t>
            </a:r>
            <a:r>
              <a:rPr lang="en-US" baseline="0" dirty="0" smtClean="0"/>
              <a:t>, is it going to mean you never break the same thing twice? Probably</a:t>
            </a:r>
            <a:r>
              <a:rPr lang="en-US" baseline="0" dirty="0" smtClean="0"/>
              <a:t>.</a:t>
            </a:r>
          </a:p>
          <a:p>
            <a:endParaRPr lang="en-US" baseline="0" dirty="0" smtClean="0"/>
          </a:p>
          <a:p>
            <a:r>
              <a:rPr lang="en-US" baseline="0" dirty="0" smtClean="0"/>
              <a:t>Don’t spend more time on expensive functional tests than you do on cheaper, faster code tests… unless you want to. Some automated testing is better than no automated testing.</a:t>
            </a:r>
            <a:endParaRPr lang="en-US" baseline="0" dirty="0" smtClean="0"/>
          </a:p>
          <a:p>
            <a:endParaRPr lang="en-US" baseline="0" dirty="0" smtClean="0"/>
          </a:p>
          <a:p>
            <a:r>
              <a:rPr lang="en-US" dirty="0" smtClean="0"/>
              <a:t>People,</a:t>
            </a:r>
            <a:r>
              <a:rPr lang="en-US" baseline="0" dirty="0" smtClean="0"/>
              <a:t> </a:t>
            </a:r>
            <a:r>
              <a:rPr lang="en-US" dirty="0" smtClean="0"/>
              <a:t>and </a:t>
            </a:r>
            <a:r>
              <a:rPr lang="en-US" dirty="0" smtClean="0"/>
              <a:t>manual</a:t>
            </a:r>
            <a:r>
              <a:rPr lang="en-US" baseline="0" dirty="0" smtClean="0"/>
              <a:t> testers are </a:t>
            </a:r>
            <a:r>
              <a:rPr lang="en-US" baseline="0" dirty="0" smtClean="0"/>
              <a:t>people,</a:t>
            </a:r>
            <a:r>
              <a:rPr lang="en-US" dirty="0" smtClean="0"/>
              <a:t> are way better than computers at deciding</a:t>
            </a:r>
            <a:r>
              <a:rPr lang="en-US" baseline="0" dirty="0" smtClean="0"/>
              <a:t> </a:t>
            </a:r>
            <a:r>
              <a:rPr lang="en-US" baseline="0" dirty="0" smtClean="0"/>
              <a:t>what will annoy other people</a:t>
            </a:r>
            <a:r>
              <a:rPr lang="en-US" baseline="0" dirty="0" smtClean="0"/>
              <a:t>. You will always need manual testers.</a:t>
            </a:r>
            <a:endParaRPr lang="en-US" baseline="0" dirty="0" smtClean="0"/>
          </a:p>
          <a:p>
            <a:endParaRPr lang="en-US" baseline="0" dirty="0" smtClean="0"/>
          </a:p>
          <a:p>
            <a:r>
              <a:rPr lang="en-US" baseline="0" dirty="0" smtClean="0"/>
              <a:t>Has it been worth it? </a:t>
            </a:r>
            <a:r>
              <a:rPr lang="en-US" baseline="0" dirty="0" smtClean="0"/>
              <a:t>Yes. </a:t>
            </a:r>
            <a:r>
              <a:rPr lang="en-US" baseline="0" dirty="0" smtClean="0"/>
              <a:t>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are</a:t>
            </a:r>
            <a:r>
              <a:rPr lang="en-US" dirty="0" smtClean="0"/>
              <a:t> </a:t>
            </a:r>
            <a:r>
              <a:rPr lang="en-US" dirty="0" smtClean="0"/>
              <a:t>a few links you might find interesting. The FT Labs open source libraries are on </a:t>
            </a:r>
            <a:r>
              <a:rPr lang="en-US" dirty="0" err="1" smtClean="0"/>
              <a:t>Github</a:t>
            </a:r>
            <a:r>
              <a:rPr lang="en-US" dirty="0" smtClean="0"/>
              <a:t>. There are some tutorials and articles on the </a:t>
            </a:r>
            <a:r>
              <a:rPr lang="en-US" dirty="0" smtClean="0"/>
              <a:t>Labs </a:t>
            </a:r>
            <a:r>
              <a:rPr lang="en-US" dirty="0" smtClean="0"/>
              <a:t>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 And I can recommend </a:t>
            </a:r>
            <a:r>
              <a:rPr lang="en-US" baseline="0" dirty="0" smtClean="0"/>
              <a:t>this </a:t>
            </a:r>
            <a:r>
              <a:rPr lang="en-US" baseline="0" dirty="0" smtClean="0"/>
              <a:t>talk by Alberto </a:t>
            </a:r>
            <a:r>
              <a:rPr lang="en-US" baseline="0" dirty="0" err="1" smtClean="0"/>
              <a:t>Savoia</a:t>
            </a:r>
            <a:r>
              <a:rPr lang="en-US" baseline="0" dirty="0" smtClean="0"/>
              <a:t> entitled </a:t>
            </a:r>
            <a:r>
              <a:rPr lang="en-US" baseline="0" dirty="0" smtClean="0"/>
              <a:t>“Test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endParaRPr lang="en-US" dirty="0" smtClean="0"/>
          </a:p>
          <a:p>
            <a:endParaRPr lang="en-US" dirty="0" smtClean="0"/>
          </a:p>
          <a:p>
            <a:r>
              <a:rPr lang="en-US" dirty="0" smtClean="0"/>
              <a:t>If</a:t>
            </a:r>
            <a:r>
              <a:rPr lang="en-US" baseline="0" dirty="0" smtClean="0"/>
              <a:t> anyone is curious as to what the functional tests look like in </a:t>
            </a:r>
            <a:r>
              <a:rPr lang="en-US" baseline="0" dirty="0" smtClean="0"/>
              <a:t>action then </a:t>
            </a:r>
            <a:r>
              <a:rPr lang="en-US" baseline="0" dirty="0" smtClean="0"/>
              <a:t>find me afterwards and I can give you a demo on my laptop.</a:t>
            </a:r>
          </a:p>
          <a:p>
            <a:endParaRPr lang="en-US" baseline="0" dirty="0" smtClean="0"/>
          </a:p>
          <a:p>
            <a:r>
              <a:rPr lang="en-US" baseline="0" dirty="0" smtClean="0"/>
              <a:t>And, if 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including as of last week including the Android app which was the last platform to receive the new design.</a:t>
            </a:r>
          </a:p>
          <a:p>
            <a:endParaRPr lang="en-US" baseline="0" dirty="0" smtClean="0"/>
          </a:p>
          <a:p>
            <a:r>
              <a:rPr lang="en-US" baseline="0" dirty="0" smtClean="0"/>
              <a:t>What is a web app? It’s an app that is built with web </a:t>
            </a:r>
            <a:r>
              <a:rPr lang="en-US" baseline="0" dirty="0" smtClean="0"/>
              <a:t>technologies, or it’s a web page which supports </a:t>
            </a:r>
            <a:r>
              <a:rPr lang="en-US" baseline="0" dirty="0" err="1" smtClean="0"/>
              <a:t>behaviours</a:t>
            </a:r>
            <a:r>
              <a:rPr lang="en-US" baseline="0" dirty="0" smtClean="0"/>
              <a:t> people expect from an app. If </a:t>
            </a:r>
            <a:r>
              <a:rPr lang="en-US" baseline="0" dirty="0" smtClean="0"/>
              <a:t>anyone </a:t>
            </a:r>
            <a:r>
              <a:rPr lang="en-US" baseline="0" dirty="0" smtClean="0"/>
              <a:t>wants to discuss that more let’s leave it until after the talk.</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a:t>
            </a:r>
            <a:r>
              <a:rPr lang="en-US" dirty="0" smtClean="0"/>
              <a:t>cross-platform</a:t>
            </a:r>
            <a:r>
              <a:rPr lang="en-US" dirty="0" smtClean="0"/>
              <a:t>,</a:t>
            </a:r>
            <a:r>
              <a:rPr lang="en-US" baseline="0" dirty="0" smtClean="0"/>
              <a:t> </a:t>
            </a:r>
            <a:r>
              <a:rPr lang="en-US" baseline="0" dirty="0" smtClean="0"/>
              <a:t>all </a:t>
            </a:r>
            <a:r>
              <a:rPr lang="en-US" baseline="0" dirty="0" smtClean="0"/>
              <a:t>the versions of the </a:t>
            </a:r>
            <a:r>
              <a:rPr lang="en-US" baseline="0" dirty="0" smtClean="0"/>
              <a:t>app on all the platforms on all the screen sizes use the same code. On some platforms we wrap the app in some other code to allow access to platform specific features.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a:t>
            </a:r>
            <a:r>
              <a:rPr lang="en-US" dirty="0" smtClean="0"/>
              <a:t>main platforms are </a:t>
            </a:r>
            <a:r>
              <a:rPr lang="en-US" dirty="0" err="1" smtClean="0"/>
              <a:t>iOS</a:t>
            </a:r>
            <a:r>
              <a:rPr lang="en-US" dirty="0" smtClean="0"/>
              <a:t>, Android and Windows </a:t>
            </a:r>
            <a:r>
              <a:rPr lang="en-US" dirty="0" smtClean="0"/>
              <a:t>8.</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the Android app we</a:t>
            </a:r>
            <a:r>
              <a:rPr lang="en-US" baseline="0" dirty="0" smtClean="0"/>
              <a:t> have a Java wrapper containing a </a:t>
            </a:r>
            <a:r>
              <a:rPr lang="en-US" baseline="0" dirty="0" err="1" smtClean="0"/>
              <a:t>WebView</a:t>
            </a:r>
            <a:r>
              <a:rPr lang="en-US" baseline="0" dirty="0" smtClean="0"/>
              <a:t>, giving access to features like native sharing. For the Window app we have a similar arrangement but the wrapper code is also written in using HTML, JavaScript and CSS.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a:t>
            </a:r>
            <a:r>
              <a:rPr lang="en-US" dirty="0" smtClean="0"/>
              <a:t>you </a:t>
            </a:r>
            <a:r>
              <a:rPr lang="en-US" dirty="0" smtClean="0"/>
              <a:t>type app.ft.com into a browser there is a good chance it will work</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cross-platform nature of the web does not solve every problem, and presents a few, but it has been an excellent choice for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(once upon a time known as Assanka). For those interested here is our URL, our </a:t>
            </a:r>
            <a:r>
              <a:rPr lang="en-US" baseline="0" dirty="0" err="1" smtClean="0"/>
              <a:t>Github</a:t>
            </a:r>
            <a:r>
              <a:rPr lang="en-US" baseline="0" dirty="0" smtClean="0"/>
              <a:t> page with our open source software and our Twitter handle.</a:t>
            </a:r>
          </a:p>
          <a:p>
            <a:endParaRPr lang="en-US" baseline="0" dirty="0" smtClean="0"/>
          </a:p>
          <a:p>
            <a:r>
              <a:rPr lang="en-US" baseline="0" dirty="0" smtClean="0"/>
              <a:t>At some point I will put these slides on the internet so you will be able to find these links again.</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the majority of FT content is behind a pay-wall.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t>
            </a:r>
            <a:r>
              <a:rPr lang="en-US" baseline="0" dirty="0" smtClean="0"/>
              <a:t>ere are some numbers about the FT readership.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FT focuses on digital</a:t>
            </a:r>
            <a:r>
              <a:rPr lang="en-US" baseline="0" dirty="0" smtClean="0"/>
              <a:t> first, and d</a:t>
            </a:r>
            <a:r>
              <a:rPr lang="en-US" dirty="0" smtClean="0"/>
              <a:t>igital </a:t>
            </a:r>
            <a:r>
              <a:rPr lang="en-US" dirty="0" smtClean="0"/>
              <a:t>use is being driven by </a:t>
            </a:r>
            <a:r>
              <a:rPr lang="en-US" dirty="0" smtClean="0"/>
              <a:t>mobile.</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a:t>
            </a:r>
            <a:r>
              <a:rPr lang="en-US" dirty="0" smtClean="0"/>
              <a:t>architecture </a:t>
            </a:r>
            <a:r>
              <a:rPr lang="en-US" dirty="0" smtClean="0"/>
              <a:t>is</a:t>
            </a:r>
            <a:r>
              <a:rPr lang="en-US" baseline="0" dirty="0" smtClean="0"/>
              <a:t> roughly a HTML, JavaScript and CSS frontend and a PHP backend.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t>
            </a:r>
            <a:r>
              <a:rPr lang="en-US" baseline="0" dirty="0" smtClean="0"/>
              <a:t>give you some idea of scale we have over </a:t>
            </a:r>
            <a:r>
              <a:rPr lang="en-US" baseline="0" dirty="0" smtClean="0"/>
              <a:t>(1100) eleven hundred </a:t>
            </a:r>
            <a:r>
              <a:rPr lang="en-US" baseline="0" dirty="0" smtClean="0"/>
              <a:t>files in the front end </a:t>
            </a:r>
            <a:r>
              <a:rPr lang="en-US" baseline="0" dirty="0" smtClean="0"/>
              <a:t>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Jenkins for continuous integration – if you aren’t familiar with continuous integration it largely means building and testing your project whenever it changes.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88827" y="2033576"/>
            <a:ext cx="2572451" cy="1439"/>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246823" y="3483945"/>
            <a:ext cx="4658609" cy="20407"/>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1416476" y="4671440"/>
            <a:ext cx="6317154" cy="954"/>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t>
            </a:r>
            <a:r>
              <a:rPr lang="en-US" dirty="0" smtClean="0"/>
              <a:t>is the </a:t>
            </a:r>
            <a:r>
              <a:rPr lang="en-US" dirty="0" smtClean="0"/>
              <a:t>point of </a:t>
            </a:r>
            <a:r>
              <a:rPr lang="en-US" dirty="0" smtClean="0"/>
              <a:t>automated testing?</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endParaRPr lang="en-US" dirty="0"/>
          </a:p>
        </p:txBody>
      </p:sp>
      <p:sp>
        <p:nvSpPr>
          <p:cNvPr id="3" name="Content Placeholder 2"/>
          <p:cNvSpPr>
            <a:spLocks noGrp="1"/>
          </p:cNvSpPr>
          <p:nvPr>
            <p:ph idx="1"/>
          </p:nvPr>
        </p:nvSpPr>
        <p:spPr/>
        <p:txBody>
          <a:bodyPr/>
          <a:lstStyle/>
          <a:p>
            <a:r>
              <a:rPr lang="en-US" dirty="0" smtClean="0"/>
              <a:t>To speed up and aid in code design and </a:t>
            </a:r>
            <a:r>
              <a:rPr lang="en-US" dirty="0" smtClean="0"/>
              <a:t>refactoring.</a:t>
            </a:r>
            <a:endParaRPr lang="en-US" dirty="0" smtClean="0"/>
          </a:p>
          <a:p>
            <a:r>
              <a:rPr lang="en-US" dirty="0" smtClean="0"/>
              <a:t>To give fast feedback to developers </a:t>
            </a:r>
            <a:r>
              <a:rPr lang="en-US" dirty="0" smtClean="0"/>
              <a:t>– let them focus on innovation.</a:t>
            </a:r>
            <a:endParaRPr lang="en-US" dirty="0" smtClean="0"/>
          </a:p>
          <a:p>
            <a:r>
              <a:rPr lang="en-US" dirty="0" smtClean="0"/>
              <a:t>Making sure the product isn’t </a:t>
            </a:r>
            <a:r>
              <a:rPr lang="en-US" dirty="0" smtClean="0"/>
              <a:t>broken.</a:t>
            </a:r>
          </a:p>
          <a:p>
            <a:r>
              <a:rPr lang="en-US" dirty="0" smtClean="0"/>
              <a:t>Allow manual testers to do what only a human can do.</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endParaRPr lang="en-US" dirty="0"/>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323439"/>
          </a:xfrm>
          <a:prstGeom prst="rect">
            <a:avLst/>
          </a:prstGeom>
          <a:noFill/>
        </p:spPr>
        <p:txBody>
          <a:bodyPr wrap="none" rtlCol="0">
            <a:spAutoFit/>
          </a:bodyPr>
          <a:lstStyle/>
          <a:p>
            <a:r>
              <a:rPr lang="en-US" sz="2000" dirty="0" smtClean="0"/>
              <a:t>Testing quadrants</a:t>
            </a:r>
          </a:p>
          <a:p>
            <a:r>
              <a:rPr lang="en-US" sz="2000" dirty="0" smtClean="0"/>
              <a:t>Source</a:t>
            </a:r>
            <a:r>
              <a:rPr lang="en-US" sz="2000" dirty="0" smtClean="0"/>
              <a:t>: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a:t>
            </a:r>
            <a:r>
              <a:rPr lang="en-US" dirty="0" smtClean="0"/>
              <a:t>integration (unitish) </a:t>
            </a:r>
            <a:r>
              <a:rPr lang="en-US" dirty="0" smtClean="0"/>
              <a:t>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tests including…</a:t>
            </a:r>
          </a:p>
          <a:p>
            <a:r>
              <a:rPr lang="en-US" dirty="0" smtClean="0"/>
              <a:t>JavaScript tests of </a:t>
            </a:r>
            <a:r>
              <a:rPr lang="en-US" dirty="0" smtClean="0"/>
              <a:t>required-in modules </a:t>
            </a:r>
            <a:r>
              <a:rPr lang="en-US" dirty="0" smtClean="0"/>
              <a:t>–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lstStyle/>
          <a:p>
            <a:r>
              <a:rPr lang="en-US" dirty="0" smtClean="0"/>
              <a:t>Automated </a:t>
            </a:r>
            <a:r>
              <a:rPr lang="en-US" dirty="0"/>
              <a:t>f</a:t>
            </a:r>
            <a:r>
              <a:rPr lang="en-US" dirty="0" smtClean="0"/>
              <a:t>unctional </a:t>
            </a:r>
            <a:r>
              <a:rPr lang="en-US" dirty="0" smtClean="0"/>
              <a:t>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a:t>
            </a:r>
            <a:r>
              <a:rPr lang="en-US" dirty="0" smtClean="0"/>
              <a:t>testing</a:t>
            </a:r>
            <a:endParaRPr lang="en-US" dirty="0"/>
          </a:p>
        </p:txBody>
      </p:sp>
      <p:sp>
        <p:nvSpPr>
          <p:cNvPr id="3" name="Content Placeholder 2"/>
          <p:cNvSpPr>
            <a:spLocks noGrp="1"/>
          </p:cNvSpPr>
          <p:nvPr>
            <p:ph idx="1"/>
          </p:nvPr>
        </p:nvSpPr>
        <p:spPr/>
        <p:txBody>
          <a:bodyPr/>
          <a:lstStyle/>
          <a:p>
            <a:r>
              <a:rPr lang="en-US" dirty="0" smtClean="0"/>
              <a:t>We use </a:t>
            </a:r>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Tests run </a:t>
            </a:r>
            <a:r>
              <a:rPr lang="en-US" dirty="0" smtClean="0"/>
              <a:t>in browsers, most of the problems we used to catch manually were cross-platform.</a:t>
            </a:r>
          </a:p>
          <a:p>
            <a:r>
              <a:rPr lang="en-US" dirty="0" smtClean="0"/>
              <a:t>Tests are written in Java but could have been </a:t>
            </a:r>
            <a:r>
              <a:rPr lang="en-US" dirty="0" smtClean="0"/>
              <a:t>written in most </a:t>
            </a:r>
            <a:r>
              <a:rPr lang="en-US" dirty="0" smtClean="0"/>
              <a:t>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a:t>
            </a:r>
            <a:r>
              <a:rPr lang="en-US" dirty="0" smtClean="0"/>
              <a:t>branch.</a:t>
            </a:r>
          </a:p>
          <a:p>
            <a:endParaRPr lang="en-US" dirty="0" smtClean="0"/>
          </a:p>
          <a:p>
            <a:endParaRPr lang="en-US" dirty="0"/>
          </a:p>
          <a:p>
            <a:endParaRPr lang="en-US" dirty="0" smtClean="0"/>
          </a:p>
          <a:p>
            <a:r>
              <a:rPr lang="en-US" dirty="0" smtClean="0"/>
              <a:t>When </a:t>
            </a:r>
            <a:r>
              <a:rPr lang="en-US" dirty="0" smtClean="0"/>
              <a:t>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12101"/>
            <a:ext cx="8072532" cy="1672167"/>
          </a:xfrm>
          <a:prstGeom prst="rect">
            <a:avLst/>
          </a:prstGeom>
        </p:spPr>
      </p:pic>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a:t>
            </a:r>
            <a:r>
              <a:rPr lang="en-US" dirty="0" smtClean="0"/>
              <a:t>releasing one feature at a time.</a:t>
            </a:r>
            <a:endParaRPr lang="en-US" dirty="0" smtClean="0"/>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a:t>
            </a:r>
            <a:r>
              <a:rPr lang="en-US" dirty="0" smtClean="0"/>
              <a:t>coverage - never </a:t>
            </a:r>
            <a:r>
              <a:rPr lang="en-US" dirty="0" smtClean="0"/>
              <a:t>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a:t>
            </a:r>
            <a:r>
              <a:rPr lang="en-US" dirty="0" smtClean="0"/>
              <a:t>cream. Ice-cream is better than nothing.</a:t>
            </a:r>
            <a:endParaRPr lang="en-US" dirty="0" smtClean="0"/>
          </a:p>
          <a:p>
            <a:r>
              <a:rPr lang="en-US" dirty="0" smtClean="0"/>
              <a:t>Manual testers should never be bored, give them the interesting stuff that a computer just can’t do</a:t>
            </a:r>
            <a:r>
              <a:rPr lang="en-US" dirty="0" smtClean="0"/>
              <a:t>. Let the computer do the rest.</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app.ft.com – </a:t>
            </a:r>
            <a:r>
              <a:rPr lang="en-US" dirty="0" smtClean="0"/>
              <a:t>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a:t>
            </a:r>
            <a:r>
              <a:rPr lang="en-US" dirty="0" smtClean="0"/>
              <a:t>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a:t>
            </a:r>
            <a:r>
              <a:rPr lang="en-US" dirty="0" smtClean="0"/>
              <a:t>– Java wrapper</a:t>
            </a:r>
            <a:endParaRPr lang="en-US" dirty="0" smtClean="0"/>
          </a:p>
          <a:p>
            <a:pPr lvl="1"/>
            <a:r>
              <a:rPr lang="en-US" dirty="0" smtClean="0"/>
              <a:t>Windows 8 </a:t>
            </a:r>
            <a:r>
              <a:rPr lang="en-US" dirty="0" smtClean="0"/>
              <a:t>– HTML5 </a:t>
            </a:r>
            <a:r>
              <a:rPr lang="en-US" dirty="0" smtClean="0"/>
              <a:t>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smtClean="0"/>
              <a:t>labs.ft.com</a:t>
            </a:r>
            <a:br>
              <a:rPr lang="en-US" dirty="0" smtClean="0"/>
            </a:br>
            <a:r>
              <a:rPr lang="en-US" dirty="0"/>
              <a:t/>
            </a:r>
            <a:br>
              <a:rPr lang="en-US" dirty="0"/>
            </a:br>
            <a:r>
              <a:rPr lang="en-US" dirty="0" smtClean="0"/>
              <a:t>github.com</a:t>
            </a:r>
            <a:r>
              <a:rPr lang="en-US" dirty="0"/>
              <a:t>/</a:t>
            </a:r>
            <a:r>
              <a:rPr lang="en-US" dirty="0" smtClean="0"/>
              <a:t>ftlabs</a:t>
            </a:r>
            <a:br>
              <a:rPr lang="en-US" dirty="0" smtClean="0"/>
            </a:br>
            <a:r>
              <a:rPr lang="en-US" dirty="0"/>
              <a:t/>
            </a:r>
            <a:br>
              <a:rPr lang="en-US" dirty="0"/>
            </a:br>
            <a:r>
              <a:rPr lang="en-US" dirty="0"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digital numbers</a:t>
            </a:r>
            <a:endParaRPr lang="en-US" dirty="0"/>
          </a:p>
        </p:txBody>
      </p:sp>
      <p:sp>
        <p:nvSpPr>
          <p:cNvPr id="3" name="Content Placeholder 2"/>
          <p:cNvSpPr>
            <a:spLocks noGrp="1"/>
          </p:cNvSpPr>
          <p:nvPr>
            <p:ph idx="1"/>
          </p:nvPr>
        </p:nvSpPr>
        <p:spPr/>
        <p:txBody>
          <a:bodyPr/>
          <a:lstStyle/>
          <a:p>
            <a:r>
              <a:rPr lang="en-US" dirty="0" smtClean="0"/>
              <a:t>The FT app has over 4 million users </a:t>
            </a:r>
            <a:r>
              <a:rPr lang="en-US" dirty="0" smtClean="0"/>
              <a:t>(subscribers </a:t>
            </a:r>
            <a:r>
              <a:rPr lang="en-US" dirty="0" smtClean="0"/>
              <a:t>and </a:t>
            </a:r>
            <a:r>
              <a:rPr lang="en-US" dirty="0" smtClean="0"/>
              <a:t>anonymous).</a:t>
            </a:r>
            <a:endParaRPr lang="en-US" dirty="0" smtClean="0"/>
          </a:p>
          <a:p>
            <a:r>
              <a:rPr lang="en-US" dirty="0" smtClean="0"/>
              <a:t>“[Digital] </a:t>
            </a:r>
            <a:r>
              <a:rPr lang="en-US" dirty="0"/>
              <a:t>s</a:t>
            </a:r>
            <a:r>
              <a:rPr lang="en-US" dirty="0" smtClean="0"/>
              <a:t>ubscribers </a:t>
            </a:r>
            <a:r>
              <a:rPr lang="en-US" dirty="0" smtClean="0"/>
              <a:t>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34942</TotalTime>
  <Words>3571</Words>
  <Application>Microsoft Macintosh PowerPoint</Application>
  <PresentationFormat>On-screen Show (4:3)</PresentationFormat>
  <Paragraphs>256</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app.ft.com – same code everywhere.</vt:lpstr>
      <vt:lpstr>app.ft.com – same code everywhere</vt:lpstr>
      <vt:lpstr>FT Labs  labs.ft.com  github.com/ftlabs  @ftlabs</vt:lpstr>
      <vt:lpstr>FT digital numbers</vt:lpstr>
      <vt:lpstr>FT app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What is the point of automated testing?</vt:lpstr>
      <vt:lpstr>Where were we 6 months ago?</vt:lpstr>
      <vt:lpstr>Where were we 6 months ago?</vt:lpstr>
      <vt:lpstr>Where are we today?</vt:lpstr>
      <vt:lpstr>Where are we today?</vt:lpstr>
      <vt:lpstr>Automated functional testing</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611</cp:revision>
  <dcterms:created xsi:type="dcterms:W3CDTF">2012-04-20T20:34:00Z</dcterms:created>
  <dcterms:modified xsi:type="dcterms:W3CDTF">2014-02-08T14:56:25Z</dcterms:modified>
  <cp:category/>
</cp:coreProperties>
</file>